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1" r:id="rId2"/>
  </p:sldMasterIdLst>
  <p:notesMasterIdLst>
    <p:notesMasterId r:id="rId15"/>
  </p:notesMasterIdLst>
  <p:handoutMasterIdLst>
    <p:handoutMasterId r:id="rId16"/>
  </p:handoutMasterIdLst>
  <p:sldIdLst>
    <p:sldId id="306" r:id="rId3"/>
    <p:sldId id="296" r:id="rId4"/>
    <p:sldId id="312" r:id="rId5"/>
    <p:sldId id="304" r:id="rId6"/>
    <p:sldId id="292" r:id="rId7"/>
    <p:sldId id="309" r:id="rId8"/>
    <p:sldId id="313" r:id="rId9"/>
    <p:sldId id="305" r:id="rId10"/>
    <p:sldId id="314" r:id="rId11"/>
    <p:sldId id="310" r:id="rId12"/>
    <p:sldId id="311" r:id="rId13"/>
    <p:sldId id="260" r:id="rId14"/>
  </p:sldIdLst>
  <p:sldSz cx="162004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A77"/>
    <a:srgbClr val="4E4F5B"/>
    <a:srgbClr val="D1E7EA"/>
    <a:srgbClr val="BBCED0"/>
    <a:srgbClr val="3C3A52"/>
    <a:srgbClr val="646D7B"/>
    <a:srgbClr val="2E5077"/>
    <a:srgbClr val="335984"/>
    <a:srgbClr val="F6F6F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1"/>
    <p:restoredTop sz="91514"/>
  </p:normalViewPr>
  <p:slideViewPr>
    <p:cSldViewPr snapToGrid="0" snapToObjects="1">
      <p:cViewPr>
        <p:scale>
          <a:sx n="94" d="100"/>
          <a:sy n="94" d="100"/>
        </p:scale>
        <p:origin x="-992" y="-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2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A4F339A-5BBC-B34A-964E-608C7717B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F19790-466B-3341-B3A8-E63F17998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492EE-F1FC-A24D-9A7B-B17A69BE22DB}" type="datetimeFigureOut">
              <a:rPr lang="fr-FR" smtClean="0"/>
              <a:t>21/12/2020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AD0B21-C379-7646-B6DF-F5FACD97F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753845-D51B-E94B-8574-8252A7DA51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FFA6-1CE5-C845-BBAB-30474E5D2B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348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91EE-071B-FA4D-8CE2-AAA8038397E9}" type="datetimeFigureOut">
              <a:rPr lang="fr-FR" smtClean="0"/>
              <a:t>21/12/2020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87BF6-2781-DE4A-A1E7-1617562C8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04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5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0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87BF6-2781-DE4A-A1E7-1617562C8E4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41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0" y="-1691"/>
            <a:ext cx="6522720" cy="10801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F3D10-1081-474C-BF6C-F260FF644718}"/>
              </a:ext>
            </a:extLst>
          </p:cNvPr>
          <p:cNvSpPr/>
          <p:nvPr userDrawn="1"/>
        </p:nvSpPr>
        <p:spPr>
          <a:xfrm>
            <a:off x="6522720" y="0"/>
            <a:ext cx="9677718" cy="10799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32A153-DEE4-3D4C-83C1-1391BBC72E83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864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0" y="-1691"/>
            <a:ext cx="4572000" cy="10801453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DA13820-01F9-0D4A-A361-2F6B62467F6E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6838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5831E7-72F3-A743-808A-E8F53F03568C}"/>
              </a:ext>
            </a:extLst>
          </p:cNvPr>
          <p:cNvSpPr/>
          <p:nvPr userDrawn="1"/>
        </p:nvSpPr>
        <p:spPr>
          <a:xfrm>
            <a:off x="9821340" y="-1691"/>
            <a:ext cx="6522720" cy="1080145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FBCCA1-15A0-344E-914D-076A50F82E80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98648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6C279C-898D-2644-A61A-8581EA829468}"/>
              </a:ext>
            </a:extLst>
          </p:cNvPr>
          <p:cNvSpPr/>
          <p:nvPr userDrawn="1"/>
        </p:nvSpPr>
        <p:spPr>
          <a:xfrm>
            <a:off x="0" y="-1691"/>
            <a:ext cx="16200438" cy="2520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C46384-CA6B-7D44-BC04-EC6F8F70D8AB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249032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0" y="-1691"/>
            <a:ext cx="6522720" cy="10801453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AE6A8A-4DA4-B34E-9293-96CE1EC4F2DD}"/>
              </a:ext>
            </a:extLst>
          </p:cNvPr>
          <p:cNvSpPr txBox="1"/>
          <p:nvPr userDrawn="1"/>
        </p:nvSpPr>
        <p:spPr>
          <a:xfrm>
            <a:off x="0" y="9372184"/>
            <a:ext cx="7732346" cy="1548455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140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9787474" y="-1691"/>
            <a:ext cx="6522720" cy="10801453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55D159-F865-004B-AF9B-08E47A2D5D6F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0195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1876F-54BC-F146-8123-F7BAE5385403}"/>
              </a:ext>
            </a:extLst>
          </p:cNvPr>
          <p:cNvSpPr/>
          <p:nvPr userDrawn="1"/>
        </p:nvSpPr>
        <p:spPr>
          <a:xfrm>
            <a:off x="0" y="-1691"/>
            <a:ext cx="16200438" cy="2520000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C751AE-5FD8-004E-9183-0E1869B79B41}"/>
              </a:ext>
            </a:extLst>
          </p:cNvPr>
          <p:cNvSpPr txBox="1"/>
          <p:nvPr userDrawn="1"/>
        </p:nvSpPr>
        <p:spPr>
          <a:xfrm>
            <a:off x="6255089" y="9941570"/>
            <a:ext cx="11269211" cy="979069"/>
          </a:xfrm>
          <a:prstGeom prst="rect">
            <a:avLst/>
          </a:prstGeom>
          <a:noFill/>
        </p:spPr>
        <p:txBody>
          <a:bodyPr wrap="square" lIns="396000" tIns="180000" bIns="180000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Noémie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Piérart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 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rts Mill Goudy" panose="02000503000000000000" pitchFamily="2" charset="0"/>
                <a:ea typeface="+mn-ea"/>
                <a:cs typeface="+mn-cs"/>
              </a:rPr>
              <a:t>Développeur Web</a:t>
            </a:r>
          </a:p>
        </p:txBody>
      </p:sp>
    </p:spTree>
    <p:extLst>
      <p:ext uri="{BB962C8B-B14F-4D97-AF65-F5344CB8AC3E}">
        <p14:creationId xmlns:p14="http://schemas.microsoft.com/office/powerpoint/2010/main" val="39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3780" y="10009783"/>
            <a:ext cx="3645099" cy="574987"/>
          </a:xfrm>
          <a:prstGeom prst="rect">
            <a:avLst/>
          </a:prstGeom>
        </p:spPr>
        <p:txBody>
          <a:bodyPr/>
          <a:lstStyle/>
          <a:p>
            <a:fld id="{5B243D5F-E134-B748-846A-7BAFC2DB1783}" type="datetimeFigureOut">
              <a:rPr lang="fr-FR" smtClean="0"/>
              <a:t>21/12/2020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66395" y="10009783"/>
            <a:ext cx="5467648" cy="5749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59" y="10009783"/>
            <a:ext cx="3645099" cy="574987"/>
          </a:xfrm>
          <a:prstGeom prst="rect">
            <a:avLst/>
          </a:prstGeom>
        </p:spPr>
        <p:txBody>
          <a:bodyPr/>
          <a:lstStyle/>
          <a:p>
            <a:fld id="{2748E25E-571B-4B42-93BA-0DBD70DB65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6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44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2" r:id="rId3"/>
    <p:sldLayoutId id="2147483699" r:id="rId4"/>
    <p:sldLayoutId id="2147483698" r:id="rId5"/>
    <p:sldLayoutId id="2147483696" r:id="rId6"/>
    <p:sldLayoutId id="2147483700" r:id="rId7"/>
    <p:sldLayoutId id="2147483697" r:id="rId8"/>
    <p:sldLayoutId id="2147483691" r:id="rId9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91636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microsoft.com/office/2007/relationships/hdphoto" Target="../media/hdphoto4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0.wdp"/><Relationship Id="rId18" Type="http://schemas.openxmlformats.org/officeDocument/2006/relationships/image" Target="../media/image47.png"/><Relationship Id="rId3" Type="http://schemas.openxmlformats.org/officeDocument/2006/relationships/image" Target="../media/image37.png"/><Relationship Id="rId21" Type="http://schemas.microsoft.com/office/2007/relationships/hdphoto" Target="../media/hdphoto13.wdp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microsoft.com/office/2007/relationships/hdphoto" Target="../media/hdphoto11.wdp"/><Relationship Id="rId10" Type="http://schemas.openxmlformats.org/officeDocument/2006/relationships/image" Target="../media/image42.png"/><Relationship Id="rId19" Type="http://schemas.microsoft.com/office/2007/relationships/hdphoto" Target="../media/hdphoto12.wdp"/><Relationship Id="rId4" Type="http://schemas.openxmlformats.org/officeDocument/2006/relationships/image" Target="../media/image38.png"/><Relationship Id="rId9" Type="http://schemas.microsoft.com/office/2007/relationships/hdphoto" Target="../media/hdphoto8.wdp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05360B-542E-404E-B985-5160A43E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3" y="3356891"/>
            <a:ext cx="10854508" cy="72889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7FFDC9-005B-0149-A92A-CF260D0AF8CB}"/>
              </a:ext>
            </a:extLst>
          </p:cNvPr>
          <p:cNvSpPr txBox="1"/>
          <p:nvPr/>
        </p:nvSpPr>
        <p:spPr>
          <a:xfrm>
            <a:off x="711200" y="965140"/>
            <a:ext cx="14732000" cy="2425619"/>
          </a:xfrm>
          <a:prstGeom prst="rect">
            <a:avLst/>
          </a:prstGeom>
          <a:solidFill>
            <a:srgbClr val="BACECF"/>
          </a:solidFill>
        </p:spPr>
        <p:txBody>
          <a:bodyPr wrap="square" lIns="396000" tIns="180000" bIns="180000" rtlCol="0" anchor="ctr" anchorCtr="0">
            <a:spAutoFit/>
          </a:bodyPr>
          <a:lstStyle/>
          <a:p>
            <a:pPr algn="ctr"/>
            <a:r>
              <a:rPr lang="fr-FR" sz="8000" dirty="0">
                <a:solidFill>
                  <a:srgbClr val="293847"/>
                </a:solidFill>
                <a:latin typeface="Sorts Mill Goudy" panose="02000503000000000000" pitchFamily="2" charset="0"/>
              </a:rPr>
              <a:t>Noémie </a:t>
            </a:r>
            <a:r>
              <a:rPr lang="fr-FR" sz="8000" dirty="0" err="1">
                <a:solidFill>
                  <a:srgbClr val="293847"/>
                </a:solidFill>
                <a:latin typeface="Sorts Mill Goudy" panose="02000503000000000000" pitchFamily="2" charset="0"/>
              </a:rPr>
              <a:t>Piérart</a:t>
            </a:r>
            <a:r>
              <a:rPr lang="fr-FR" sz="8000" dirty="0">
                <a:solidFill>
                  <a:srgbClr val="293847"/>
                </a:solidFill>
                <a:latin typeface="Sorts Mill Goudy" panose="02000503000000000000" pitchFamily="2" charset="0"/>
              </a:rPr>
              <a:t> </a:t>
            </a:r>
          </a:p>
          <a:p>
            <a:pPr algn="ctr"/>
            <a:r>
              <a:rPr lang="fr-FR" sz="5400" dirty="0">
                <a:solidFill>
                  <a:srgbClr val="293847"/>
                </a:solidFill>
                <a:latin typeface="Sorts Mill Goudy" panose="02000503000000000000" pitchFamily="2" charset="0"/>
              </a:rPr>
              <a:t>Développeur Web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BDC464-6B95-524F-B91E-0EF7D6C2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191" y="6698519"/>
            <a:ext cx="1577533" cy="3022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82FC9F-83BA-204A-8FAB-1CAB8AA6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16100" y="3350937"/>
            <a:ext cx="236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0179B5-E675-BB4A-BB4F-38771C46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78" t="18947" r="12702" b="15342"/>
          <a:stretch/>
        </p:blipFill>
        <p:spPr>
          <a:xfrm>
            <a:off x="440198" y="610291"/>
            <a:ext cx="3743865" cy="2428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A2FD72-3BC4-AF4D-A8DD-32D0AAA4788B}"/>
              </a:ext>
            </a:extLst>
          </p:cNvPr>
          <p:cNvSpPr/>
          <p:nvPr/>
        </p:nvSpPr>
        <p:spPr>
          <a:xfrm>
            <a:off x="-450585" y="4264126"/>
            <a:ext cx="5681800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800" kern="0" dirty="0">
                <a:solidFill>
                  <a:schemeClr val="bg1"/>
                </a:solidFill>
                <a:latin typeface="Montserrat" pitchFamily="2" charset="77"/>
              </a:rPr>
              <a:t>FORMATION WEB</a:t>
            </a:r>
            <a:endParaRPr lang="fr-FR" altLang="fr-FR" sz="4000" kern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511D4B-8D1D-EF4A-8327-5BD918591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196" y="968571"/>
            <a:ext cx="8905044" cy="88626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Le Wagon - </a:t>
            </a:r>
            <a:r>
              <a:rPr lang="fr-FR" altLang="fr-FR" sz="4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Bootcamp</a:t>
            </a: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 "Développeur Web </a:t>
            </a:r>
            <a:r>
              <a:rPr lang="fr-FR" altLang="fr-FR" sz="4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Fullstack</a:t>
            </a: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"   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Formation intensive pour apprendre à coder des applications web.  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(Certification RNFCP niveau Bac+3/4)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fr-FR" altLang="fr-FR" sz="4000" b="1" dirty="0">
              <a:solidFill>
                <a:prstClr val="black">
                  <a:lumMod val="65000"/>
                  <a:lumOff val="35000"/>
                </a:prstClr>
              </a:solidFill>
              <a:latin typeface="Montserrat SemiBold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 SemiBold" pitchFamily="2" charset="77"/>
              </a:rPr>
              <a:t>Harvard Computer Science  </a:t>
            </a:r>
            <a:endParaRPr kumimoji="0" lang="fr-FR" alt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Spécialisation en programmation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w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eb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avec Python et </a:t>
            </a:r>
            <a:r>
              <a:rPr kumimoji="0" lang="fr-FR" alt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Javascript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 (CS50web)</a:t>
            </a: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   </a:t>
            </a:r>
            <a:r>
              <a:rPr kumimoji="0" lang="fr-FR" altLang="fr-F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       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A4DD68A-B61F-DE4C-BCC7-EF0C56820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96" y="1216088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BA45A-2907-B840-9491-7E9C9FBF705E}"/>
              </a:ext>
            </a:extLst>
          </p:cNvPr>
          <p:cNvSpPr/>
          <p:nvPr/>
        </p:nvSpPr>
        <p:spPr>
          <a:xfrm>
            <a:off x="5066059" y="8012866"/>
            <a:ext cx="1606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2020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34466-8C1F-9441-80F1-8AD2FC26B108}"/>
              </a:ext>
            </a:extLst>
          </p:cNvPr>
          <p:cNvSpPr/>
          <p:nvPr/>
        </p:nvSpPr>
        <p:spPr>
          <a:xfrm>
            <a:off x="5066059" y="2643598"/>
            <a:ext cx="2157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2019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8690DB1-132B-F945-8F5A-3CB231FF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96" y="6522153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ACA65D-811F-D84C-8C96-79D57D09CA9E}"/>
              </a:ext>
            </a:extLst>
          </p:cNvPr>
          <p:cNvSpPr/>
          <p:nvPr/>
        </p:nvSpPr>
        <p:spPr>
          <a:xfrm>
            <a:off x="440198" y="351692"/>
            <a:ext cx="1107248" cy="388279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FBCC41-BCED-1146-8A7D-A5277F9D8A61}"/>
              </a:ext>
            </a:extLst>
          </p:cNvPr>
          <p:cNvSpPr/>
          <p:nvPr/>
        </p:nvSpPr>
        <p:spPr>
          <a:xfrm>
            <a:off x="224105" y="2698073"/>
            <a:ext cx="1107248" cy="646331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C167DA-3FA8-8440-8AFB-59AD7E687CD7}"/>
              </a:ext>
            </a:extLst>
          </p:cNvPr>
          <p:cNvSpPr/>
          <p:nvPr/>
        </p:nvSpPr>
        <p:spPr>
          <a:xfrm>
            <a:off x="3259732" y="2545255"/>
            <a:ext cx="1107248" cy="646331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4D64D2-045A-7541-BC16-2386AD759F52}"/>
              </a:ext>
            </a:extLst>
          </p:cNvPr>
          <p:cNvSpPr/>
          <p:nvPr/>
        </p:nvSpPr>
        <p:spPr>
          <a:xfrm>
            <a:off x="413119" y="1531335"/>
            <a:ext cx="131258" cy="247475"/>
          </a:xfrm>
          <a:prstGeom prst="rect">
            <a:avLst/>
          </a:prstGeom>
          <a:solidFill>
            <a:srgbClr val="64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217ACA0-01C6-EA45-891D-31D1A7563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48" t="14828" r="5019" b="51995"/>
          <a:stretch/>
        </p:blipFill>
        <p:spPr>
          <a:xfrm>
            <a:off x="1770916" y="6689086"/>
            <a:ext cx="991917" cy="16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A2FD72-3BC4-AF4D-A8DD-32D0AAA4788B}"/>
              </a:ext>
            </a:extLst>
          </p:cNvPr>
          <p:cNvSpPr/>
          <p:nvPr/>
        </p:nvSpPr>
        <p:spPr>
          <a:xfrm>
            <a:off x="-632741" y="5691039"/>
            <a:ext cx="5681800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800" kern="0" dirty="0">
                <a:solidFill>
                  <a:schemeClr val="bg1"/>
                </a:solidFill>
                <a:latin typeface="Montserrat" pitchFamily="2" charset="77"/>
              </a:rPr>
              <a:t>PARCOURS</a:t>
            </a:r>
            <a:endParaRPr lang="fr-FR" altLang="fr-FR" sz="4000" kern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511D4B-8D1D-EF4A-8327-5BD918591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089" y="1196935"/>
            <a:ext cx="8995104" cy="87207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ts val="3880"/>
              </a:lnSpc>
              <a:spcAft>
                <a:spcPts val="600"/>
              </a:spcAft>
              <a:defRPr/>
            </a:pPr>
            <a:endParaRPr lang="fr-FR" altLang="fr-FR" sz="3600" dirty="0">
              <a:solidFill>
                <a:prstClr val="black">
                  <a:lumMod val="65000"/>
                  <a:lumOff val="35000"/>
                </a:prstClr>
              </a:solidFill>
              <a:latin typeface="Montserrat" pitchFamily="2" charset="77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E2C8492-D94B-DC4E-9373-8265559F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4" y="2718052"/>
            <a:ext cx="2907550" cy="2907550"/>
          </a:xfrm>
          <a:prstGeom prst="ellipse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2EF8A471-62C0-1441-BB4F-3FCC4E4A4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059" y="222955"/>
            <a:ext cx="10973134" cy="56289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Après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10 ans d’expérience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en gestion de projets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digitaux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, en France et à l’international, j’ai décidé d’apprendre à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coder.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Je me suis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passionnée 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pour la création d’applications web et suis devenue Développeur </a:t>
            </a:r>
            <a:r>
              <a:rPr lang="fr-FR" altLang="fr-FR" sz="3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Fullstack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en 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freelance</a:t>
            </a: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. 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FC68BC4-8271-984C-BF6E-01A54A7D3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7"/>
          <a:stretch/>
        </p:blipFill>
        <p:spPr bwMode="auto">
          <a:xfrm>
            <a:off x="5065304" y="7280620"/>
            <a:ext cx="647403" cy="6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B2E504-C655-8547-BC04-3A37571A643A}"/>
              </a:ext>
            </a:extLst>
          </p:cNvPr>
          <p:cNvSpPr/>
          <p:nvPr/>
        </p:nvSpPr>
        <p:spPr>
          <a:xfrm>
            <a:off x="4784513" y="7930440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2009</a:t>
            </a:r>
            <a:endParaRPr lang="fr-FR" sz="320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87DF0CF-6086-0E46-938E-D51ED949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888" y="7543399"/>
            <a:ext cx="9745306" cy="269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ESCP Europe Business </a:t>
            </a:r>
            <a:r>
              <a:rPr lang="fr-FR" altLang="fr-FR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School</a:t>
            </a:r>
            <a:r>
              <a:rPr lang="fr-FR" alt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</a:t>
            </a:r>
          </a:p>
          <a:p>
            <a:pPr defTabSz="914400">
              <a:spcAft>
                <a:spcPts val="400"/>
              </a:spcAft>
              <a:defRPr/>
            </a:pPr>
            <a:r>
              <a:rPr lang="fr-FR" alt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Master en Management (Paris)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altLang="fr-FR" sz="3600" dirty="0">
              <a:solidFill>
                <a:prstClr val="black">
                  <a:lumMod val="65000"/>
                  <a:lumOff val="35000"/>
                </a:prstClr>
              </a:solidFill>
              <a:latin typeface="Montserrat" pitchFamily="2" charset="77"/>
            </a:endParaRPr>
          </a:p>
          <a:p>
            <a:pPr>
              <a:spcAft>
                <a:spcPts val="400"/>
              </a:spcAft>
            </a:pPr>
            <a:r>
              <a:rPr lang="fr-FR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Indian</a:t>
            </a:r>
            <a:r>
              <a:rPr lang="fr-FR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 Institute of Management </a:t>
            </a:r>
          </a:p>
          <a:p>
            <a:r>
              <a:rPr lang="fr-F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Montserrat" pitchFamily="2" charset="77"/>
              </a:rPr>
              <a:t>Semestre d'études en Inde (Ahmedabad)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3755047-1828-4D44-8C86-463A628757E2}"/>
              </a:ext>
            </a:extLst>
          </p:cNvPr>
          <p:cNvCxnSpPr/>
          <p:nvPr/>
        </p:nvCxnSpPr>
        <p:spPr>
          <a:xfrm>
            <a:off x="8913019" y="6540082"/>
            <a:ext cx="2461846" cy="0"/>
          </a:xfrm>
          <a:prstGeom prst="line">
            <a:avLst/>
          </a:prstGeom>
          <a:ln w="57150">
            <a:solidFill>
              <a:srgbClr val="BBCE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2E952E95-3727-2C4B-81EA-458514F4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05" y="9245235"/>
            <a:ext cx="647380" cy="6712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0B8E61-428B-094C-B4AE-3CEDB164073D}"/>
              </a:ext>
            </a:extLst>
          </p:cNvPr>
          <p:cNvSpPr/>
          <p:nvPr/>
        </p:nvSpPr>
        <p:spPr>
          <a:xfrm>
            <a:off x="4774592" y="9948491"/>
            <a:ext cx="1220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2008</a:t>
            </a:r>
            <a:endParaRPr lang="fr-FR" sz="320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DB51330-AD1A-AC47-B0A3-AE3960647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818" y="-313823"/>
            <a:ext cx="2907550" cy="247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166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» </a:t>
            </a:r>
          </a:p>
        </p:txBody>
      </p:sp>
    </p:spTree>
    <p:extLst>
      <p:ext uri="{BB962C8B-B14F-4D97-AF65-F5344CB8AC3E}">
        <p14:creationId xmlns:p14="http://schemas.microsoft.com/office/powerpoint/2010/main" val="41180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09736C-4E17-B04D-9208-74DCFFE5DEA1}"/>
              </a:ext>
            </a:extLst>
          </p:cNvPr>
          <p:cNvSpPr/>
          <p:nvPr/>
        </p:nvSpPr>
        <p:spPr>
          <a:xfrm>
            <a:off x="-66852" y="-25949"/>
            <a:ext cx="7418888" cy="10825712"/>
          </a:xfrm>
          <a:prstGeom prst="rect">
            <a:avLst/>
          </a:prstGeom>
          <a:solidFill>
            <a:srgbClr val="BA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98CDD3-962C-A046-9356-8EC80890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8" y="2249139"/>
            <a:ext cx="5801244" cy="73127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98A194-FEB6-5F4A-BF29-4FE0132C79C4}"/>
              </a:ext>
            </a:extLst>
          </p:cNvPr>
          <p:cNvSpPr/>
          <p:nvPr/>
        </p:nvSpPr>
        <p:spPr>
          <a:xfrm>
            <a:off x="7352035" y="2066259"/>
            <a:ext cx="8622785" cy="7312715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tIns="180000" bIns="216000">
            <a:noAutofit/>
          </a:bodyPr>
          <a:lstStyle/>
          <a:p>
            <a:pPr algn="ctr">
              <a:lnSpc>
                <a:spcPct val="150000"/>
              </a:lnSpc>
            </a:pPr>
            <a:endParaRPr lang="fr-FR" sz="40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 </a:t>
            </a:r>
          </a:p>
          <a:p>
            <a:pPr algn="ctr"/>
            <a:r>
              <a:rPr lang="fr-FR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www.noemie-pierart.fr</a:t>
            </a:r>
            <a:endParaRPr lang="fr-FR" sz="60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r>
              <a:rPr lang="fr-F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contact@noemie-pierart.fr</a:t>
            </a:r>
            <a:endParaRPr lang="fr-FR" sz="4400" b="1" dirty="0">
              <a:solidFill>
                <a:schemeClr val="tx1">
                  <a:lumMod val="75000"/>
                  <a:lumOff val="25000"/>
                </a:schemeClr>
              </a:solidFill>
              <a:latin typeface="Sorts Mill Goudy" panose="02000503000000000000" pitchFamily="2" charset="0"/>
            </a:endParaRPr>
          </a:p>
          <a:p>
            <a:pPr algn="ctr"/>
            <a:r>
              <a:rPr lang="fr-F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 </a:t>
            </a:r>
          </a:p>
          <a:p>
            <a:pPr algn="ctr"/>
            <a:r>
              <a:rPr lang="fr-F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rts Mill Goudy" panose="02000503000000000000" pitchFamily="2" charset="0"/>
              </a:rPr>
              <a:t>06.13.85.76.07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A2099-9889-2149-A496-D29A18A613EF}"/>
              </a:ext>
            </a:extLst>
          </p:cNvPr>
          <p:cNvSpPr/>
          <p:nvPr/>
        </p:nvSpPr>
        <p:spPr>
          <a:xfrm>
            <a:off x="914400" y="2911955"/>
            <a:ext cx="5062654" cy="2256005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5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UN PROJET ? </a:t>
            </a:r>
          </a:p>
          <a:p>
            <a:pPr marL="0" marR="0" lvl="0" indent="0" algn="ctr" defTabSz="914400" rtl="0" eaLnBrk="0" fontAlgn="base" latinLnBrk="0" hangingPunct="0">
              <a:lnSpc>
                <a:spcPts val="5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rPr>
              <a:t>PARLONS – EN !</a:t>
            </a:r>
            <a:endParaRPr kumimoji="0" lang="fr-FR" altLang="fr-FR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17F1C6-DADD-F94B-9F7E-FD5EB194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0310" y="7539709"/>
            <a:ext cx="606290" cy="8979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6F678F9-216D-BE47-8785-96646EA8A1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0311" y="6415577"/>
            <a:ext cx="725041" cy="4852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D302F8-0129-CB4F-9D71-8A500EAE3A48}"/>
              </a:ext>
            </a:extLst>
          </p:cNvPr>
          <p:cNvSpPr/>
          <p:nvPr/>
        </p:nvSpPr>
        <p:spPr>
          <a:xfrm>
            <a:off x="1211283" y="3194066"/>
            <a:ext cx="4453247" cy="1721646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7914A725-F6BB-8849-B7A9-1CF99FEA11E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4275" t="-595" r="-936" b="1"/>
          <a:stretch/>
        </p:blipFill>
        <p:spPr>
          <a:xfrm>
            <a:off x="7815811" y="5739408"/>
            <a:ext cx="7389509" cy="4500000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59A019C6-A912-C24C-B132-BAB3603BEB63}"/>
              </a:ext>
            </a:extLst>
          </p:cNvPr>
          <p:cNvGrpSpPr/>
          <p:nvPr/>
        </p:nvGrpSpPr>
        <p:grpSpPr>
          <a:xfrm>
            <a:off x="7815811" y="560355"/>
            <a:ext cx="7389509" cy="4500000"/>
            <a:chOff x="-1147262" y="4384100"/>
            <a:chExt cx="9931773" cy="5400000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37645BF8-6487-A741-9C17-3FD13C3D3302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32990" r="19281"/>
            <a:stretch/>
          </p:blipFill>
          <p:spPr>
            <a:xfrm rot="16200000" flipV="1">
              <a:off x="1118625" y="2118213"/>
              <a:ext cx="5400000" cy="9931773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32FDF14C-C536-E944-BD8D-6BEDC32C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01" y="6068943"/>
              <a:ext cx="6662848" cy="3715157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9EA0B21-FAB3-C848-B49A-6A659AC08CEC}"/>
              </a:ext>
            </a:extLst>
          </p:cNvPr>
          <p:cNvGrpSpPr/>
          <p:nvPr/>
        </p:nvGrpSpPr>
        <p:grpSpPr>
          <a:xfrm>
            <a:off x="8787513" y="6888059"/>
            <a:ext cx="5446104" cy="1947314"/>
            <a:chOff x="1083992" y="13217482"/>
            <a:chExt cx="5446104" cy="259200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5FDEA8-2E2E-6D41-B05D-6BE60B7A8A53}"/>
                </a:ext>
              </a:extLst>
            </p:cNvPr>
            <p:cNvSpPr/>
            <p:nvPr/>
          </p:nvSpPr>
          <p:spPr>
            <a:xfrm>
              <a:off x="1083992" y="13217482"/>
              <a:ext cx="5446104" cy="259200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wrap="square" lIns="180000" rIns="18000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… JUSQU’AU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212529"/>
                  </a:solidFill>
                  <a:effectLst/>
                  <a:uLnTx/>
                  <a:uFillTx/>
                  <a:latin typeface="Montserrat Light" pitchFamily="2" charset="77"/>
                  <a:ea typeface="+mn-ea"/>
                  <a:cs typeface="+mn-cs"/>
                </a:rPr>
                <a:t>DEVELOPPEMENT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4486A2-0273-D744-A634-23381238454A}"/>
                </a:ext>
              </a:extLst>
            </p:cNvPr>
            <p:cNvSpPr/>
            <p:nvPr/>
          </p:nvSpPr>
          <p:spPr>
            <a:xfrm>
              <a:off x="1339530" y="13559706"/>
              <a:ext cx="4912659" cy="1920760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4" name="Image 53">
            <a:extLst>
              <a:ext uri="{FF2B5EF4-FFF2-40B4-BE49-F238E27FC236}">
                <a16:creationId xmlns:a16="http://schemas.microsoft.com/office/drawing/2014/main" id="{9BD47A22-8384-D640-9C8D-64861F97E3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269" t="53904" r="4089" b="1"/>
          <a:stretch/>
        </p:blipFill>
        <p:spPr>
          <a:xfrm>
            <a:off x="592088" y="5610518"/>
            <a:ext cx="3546984" cy="3700636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B4114BD6-06D9-8F49-99D2-E5305BDE05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48" t="14828" r="5019" b="51995"/>
          <a:stretch/>
        </p:blipFill>
        <p:spPr>
          <a:xfrm>
            <a:off x="4104151" y="5296196"/>
            <a:ext cx="1824714" cy="29462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29D811-1970-864F-8EF1-883324E95101}"/>
              </a:ext>
            </a:extLst>
          </p:cNvPr>
          <p:cNvSpPr/>
          <p:nvPr/>
        </p:nvSpPr>
        <p:spPr>
          <a:xfrm>
            <a:off x="465727" y="471040"/>
            <a:ext cx="5705384" cy="4047291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lIns="180000" rIns="180000" anchor="ctr" anchorCtr="0">
            <a:noAutofit/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REALISATION D’APPLICATIONS </a:t>
            </a: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WEB / MOBILE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BEEC72-7A8F-B340-B172-1BAFD397D4BC}"/>
              </a:ext>
            </a:extLst>
          </p:cNvPr>
          <p:cNvSpPr/>
          <p:nvPr/>
        </p:nvSpPr>
        <p:spPr>
          <a:xfrm>
            <a:off x="773873" y="812650"/>
            <a:ext cx="4895407" cy="3414852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6CC962-2978-C440-8D9A-D4C974A928D3}"/>
              </a:ext>
            </a:extLst>
          </p:cNvPr>
          <p:cNvSpPr/>
          <p:nvPr/>
        </p:nvSpPr>
        <p:spPr>
          <a:xfrm>
            <a:off x="8787513" y="2180674"/>
            <a:ext cx="5446104" cy="1947314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DU DESIGN ….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C5F59E-65B8-A641-9630-587DA29B73EE}"/>
              </a:ext>
            </a:extLst>
          </p:cNvPr>
          <p:cNvSpPr/>
          <p:nvPr/>
        </p:nvSpPr>
        <p:spPr>
          <a:xfrm>
            <a:off x="9054236" y="2432819"/>
            <a:ext cx="4912659" cy="1443024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2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E39201-422A-AA4B-AF4B-726B75C11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6"/>
          <a:stretch/>
        </p:blipFill>
        <p:spPr>
          <a:xfrm>
            <a:off x="557166" y="4791125"/>
            <a:ext cx="5515070" cy="380454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0E95B31-AFEC-CF4A-90DA-3643336FEF65}"/>
              </a:ext>
            </a:extLst>
          </p:cNvPr>
          <p:cNvSpPr txBox="1"/>
          <p:nvPr/>
        </p:nvSpPr>
        <p:spPr>
          <a:xfrm>
            <a:off x="8198086" y="3763215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GEOLOCALISATION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A6144A1-9C53-6F49-945B-584047A1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prstClr val="black"/>
              <a:srgbClr val="F284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47617" y="3723422"/>
            <a:ext cx="785019" cy="73576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6C7AA4E-E45F-AF44-B1E4-D24135D924D2}"/>
              </a:ext>
            </a:extLst>
          </p:cNvPr>
          <p:cNvSpPr txBox="1"/>
          <p:nvPr/>
        </p:nvSpPr>
        <p:spPr>
          <a:xfrm>
            <a:off x="8198085" y="6017887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MOTEUR DE RECHERCHE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4791B72-2608-BA4F-8845-69C9F85119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3943" y="5903755"/>
            <a:ext cx="792367" cy="7426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D4C6938-BE6C-7440-A8EE-3CCC9C6E1F99}"/>
              </a:ext>
            </a:extLst>
          </p:cNvPr>
          <p:cNvSpPr txBox="1"/>
          <p:nvPr/>
        </p:nvSpPr>
        <p:spPr>
          <a:xfrm>
            <a:off x="8198085" y="4890551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PAIEMENT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F9514D0-D15A-7343-8A83-B5992B30663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4034" y="4782113"/>
            <a:ext cx="852185" cy="79871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B975040-986C-6349-BF93-7BB0EF947867}"/>
              </a:ext>
            </a:extLst>
          </p:cNvPr>
          <p:cNvSpPr txBox="1"/>
          <p:nvPr/>
        </p:nvSpPr>
        <p:spPr>
          <a:xfrm>
            <a:off x="8198086" y="2635879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</a:rPr>
              <a:t>AUTHENTIFICATION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B52DBE6-E019-854A-9015-4C994DE7DB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019" y="2560512"/>
            <a:ext cx="896215" cy="83998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2C0364C-BFE1-674A-95AF-FFFA4E6691EB}"/>
              </a:ext>
            </a:extLst>
          </p:cNvPr>
          <p:cNvSpPr txBox="1"/>
          <p:nvPr/>
        </p:nvSpPr>
        <p:spPr>
          <a:xfrm>
            <a:off x="8198085" y="7145222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MAILINGS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2EAA07C-EFEE-124A-B533-0586CCEA3D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788" y="6969333"/>
            <a:ext cx="1010676" cy="947261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A71FE9C6-0E53-FE4E-81AC-1675D7F96A4D}"/>
              </a:ext>
            </a:extLst>
          </p:cNvPr>
          <p:cNvGrpSpPr/>
          <p:nvPr/>
        </p:nvGrpSpPr>
        <p:grpSpPr>
          <a:xfrm>
            <a:off x="6759617" y="1313226"/>
            <a:ext cx="1361018" cy="924358"/>
            <a:chOff x="8586484" y="3744864"/>
            <a:chExt cx="1361018" cy="924358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03DB4498-9D36-4046-A7DB-0C65A9AA7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21879" y="3831431"/>
              <a:ext cx="607090" cy="66645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7067E3E-F8EA-4942-9ED7-428858BA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6484" y="3744864"/>
              <a:ext cx="1361018" cy="924358"/>
            </a:xfrm>
            <a:prstGeom prst="rect">
              <a:avLst/>
            </a:prstGeom>
          </p:spPr>
        </p:pic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489E7BB3-C240-7C4A-A44E-5B9A6DE15E44}"/>
              </a:ext>
            </a:extLst>
          </p:cNvPr>
          <p:cNvSpPr txBox="1"/>
          <p:nvPr/>
        </p:nvSpPr>
        <p:spPr>
          <a:xfrm>
            <a:off x="8198086" y="1508543"/>
            <a:ext cx="50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VITRINES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ACC7EA-3C59-8A40-8463-C3ECF9361032}"/>
              </a:ext>
            </a:extLst>
          </p:cNvPr>
          <p:cNvSpPr/>
          <p:nvPr/>
        </p:nvSpPr>
        <p:spPr>
          <a:xfrm>
            <a:off x="458313" y="368346"/>
            <a:ext cx="5705384" cy="3364805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CONCEVOIR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DES PROJETS WEB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SUR-MESURE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EFE244-34AF-AA4E-A208-5512D58E9F4E}"/>
              </a:ext>
            </a:extLst>
          </p:cNvPr>
          <p:cNvSpPr txBox="1"/>
          <p:nvPr/>
        </p:nvSpPr>
        <p:spPr>
          <a:xfrm>
            <a:off x="8222234" y="8397140"/>
            <a:ext cx="689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MULTI-LANGUES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9167FE-5A77-8D48-8D05-6FAC12CE9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7871" y="8239523"/>
            <a:ext cx="1107593" cy="1172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EAF0E6-7B98-7A40-8FAD-73EA00FF1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1046542"/>
            <a:ext cx="1883316" cy="10159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A0E9AD0-9CC7-B14A-B3D8-9EF00DD2F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2249040"/>
            <a:ext cx="1883316" cy="101599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7443819-3304-4644-A1C7-EF83FB0BBBF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3451538"/>
            <a:ext cx="1883316" cy="101599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8A60A4B-CFEA-7648-A558-9EDC915F9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4654036"/>
            <a:ext cx="1883316" cy="101599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ECA5678-64B1-F94B-AFDE-3F670DB8188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5856534"/>
            <a:ext cx="1883316" cy="101599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2E41D168-9CC3-654B-9A1F-E00AC70AC90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7059032"/>
            <a:ext cx="1883316" cy="10159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55F69B8-387E-A243-8957-4BCAAEAD736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81509" y="8261527"/>
            <a:ext cx="1883316" cy="1015999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7C3FF090-4212-5D49-82AA-B035F1BE948A}"/>
              </a:ext>
            </a:extLst>
          </p:cNvPr>
          <p:cNvSpPr txBox="1"/>
          <p:nvPr/>
        </p:nvSpPr>
        <p:spPr>
          <a:xfrm>
            <a:off x="6262550" y="9087903"/>
            <a:ext cx="5551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…</a:t>
            </a:r>
            <a:endParaRPr kumimoji="0" lang="fr-FR" sz="8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8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7EC08E-8F89-B546-9562-D48CD670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EC92"/>
              </a:clrFrom>
              <a:clrTo>
                <a:srgbClr val="FFEC9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060" y="1975104"/>
            <a:ext cx="14160402" cy="748420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3F1A5B6-11A7-8347-972B-0148CD5E8056}"/>
              </a:ext>
            </a:extLst>
          </p:cNvPr>
          <p:cNvSpPr txBox="1"/>
          <p:nvPr/>
        </p:nvSpPr>
        <p:spPr>
          <a:xfrm>
            <a:off x="0" y="955956"/>
            <a:ext cx="65716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RESPONSIVE DESIGN :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s’adapter à tous les écrans</a:t>
            </a:r>
            <a:endParaRPr kumimoji="0" lang="fr-FR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298AEBC-12DF-654B-9F9B-A9D62216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" t="13437" r="6706" b="14077"/>
          <a:stretch/>
        </p:blipFill>
        <p:spPr>
          <a:xfrm>
            <a:off x="7613893" y="5841535"/>
            <a:ext cx="7659951" cy="4401205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8D3D19B-921D-FB44-9F2E-5A8D12087001}"/>
              </a:ext>
            </a:extLst>
          </p:cNvPr>
          <p:cNvSpPr txBox="1"/>
          <p:nvPr/>
        </p:nvSpPr>
        <p:spPr>
          <a:xfrm>
            <a:off x="6336455" y="1517246"/>
            <a:ext cx="4081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Hébergement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B2E74D4-07F1-7D4D-B852-DE83B25BD42A}"/>
              </a:ext>
            </a:extLst>
          </p:cNvPr>
          <p:cNvSpPr txBox="1"/>
          <p:nvPr/>
        </p:nvSpPr>
        <p:spPr>
          <a:xfrm>
            <a:off x="10827869" y="1098366"/>
            <a:ext cx="517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Bases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94122C-2DC7-3A43-82EF-42681805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9294" y="-378615"/>
            <a:ext cx="1218198" cy="14889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1D74ED-F53F-DF42-81BF-00131776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1859" y="2650493"/>
            <a:ext cx="4297415" cy="31256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D93F6A-B4BC-5547-A890-F2FEB2212D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5908" y="-9368"/>
            <a:ext cx="1885951" cy="14889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A972B7-BAC1-E342-A1AE-707DAB3A5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5724" y="3018441"/>
            <a:ext cx="1473200" cy="14859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973DB1A-E707-F040-A6AD-11033AAE8359}"/>
              </a:ext>
            </a:extLst>
          </p:cNvPr>
          <p:cNvSpPr txBox="1"/>
          <p:nvPr/>
        </p:nvSpPr>
        <p:spPr>
          <a:xfrm>
            <a:off x="13340464" y="4504341"/>
            <a:ext cx="517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 Light" pitchFamily="2" charset="77"/>
                <a:ea typeface="+mn-ea"/>
                <a:cs typeface="+mn-cs"/>
              </a:rPr>
              <a:t>Sécurité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9433A17-AE40-964D-A20F-9D895ADFACD7}"/>
              </a:ext>
            </a:extLst>
          </p:cNvPr>
          <p:cNvSpPr txBox="1"/>
          <p:nvPr/>
        </p:nvSpPr>
        <p:spPr>
          <a:xfrm>
            <a:off x="-94594" y="955956"/>
            <a:ext cx="680662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DEVELOPPEMENT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SemiBold" pitchFamily="2" charset="77"/>
              </a:rPr>
              <a:t>FULL-STACK :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fr-FR" sz="42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Light" pitchFamily="2" charset="77"/>
              </a:rPr>
              <a:t>déploiement technique jusqu’à la mise en ligne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Light" pitchFamily="2" charset="77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92D32C-095A-794D-9CED-163799D9B69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2765" y="5841535"/>
            <a:ext cx="2271909" cy="17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94F890-FF97-8F47-AF79-8F017C0EEADB}"/>
              </a:ext>
            </a:extLst>
          </p:cNvPr>
          <p:cNvSpPr/>
          <p:nvPr/>
        </p:nvSpPr>
        <p:spPr>
          <a:xfrm>
            <a:off x="0" y="2548298"/>
            <a:ext cx="6106169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5400" kern="0" dirty="0">
                <a:solidFill>
                  <a:srgbClr val="293847"/>
                </a:solidFill>
                <a:latin typeface="Montserrat" pitchFamily="2" charset="77"/>
              </a:rPr>
              <a:t>Outils Front-end</a:t>
            </a:r>
            <a:endParaRPr lang="fr-FR" altLang="fr-FR" sz="4400" kern="0" dirty="0">
              <a:solidFill>
                <a:srgbClr val="293847"/>
              </a:solidFill>
              <a:latin typeface="Montserrat" pitchFamily="2" charset="7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400" kern="0" dirty="0">
                <a:solidFill>
                  <a:srgbClr val="293847"/>
                </a:solidFill>
                <a:latin typeface="Montserrat" pitchFamily="2" charset="77"/>
              </a:rPr>
              <a:t>(web design</a:t>
            </a:r>
            <a:r>
              <a:rPr lang="fr-FR" altLang="fr-FR" sz="4000" kern="0" dirty="0">
                <a:solidFill>
                  <a:srgbClr val="293847"/>
                </a:solidFill>
                <a:latin typeface="Montserrat" pitchFamily="2" charset="77"/>
              </a:rPr>
              <a:t>)</a:t>
            </a:r>
          </a:p>
        </p:txBody>
      </p:sp>
      <p:pic>
        <p:nvPicPr>
          <p:cNvPr id="38" name="Picture 2" descr="An open empty notebook on a white desk next to an iPhone and a MacBook">
            <a:extLst>
              <a:ext uri="{FF2B5EF4-FFF2-40B4-BE49-F238E27FC236}">
                <a16:creationId xmlns:a16="http://schemas.microsoft.com/office/drawing/2014/main" id="{44AE4987-2ABE-F047-ABA2-9BCD6EFB7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6" b="9283"/>
          <a:stretch/>
        </p:blipFill>
        <p:spPr bwMode="auto">
          <a:xfrm>
            <a:off x="7416676" y="1003199"/>
            <a:ext cx="7917067" cy="385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EFF282D-86C7-C74E-891D-61DC8B33D4B3}"/>
              </a:ext>
            </a:extLst>
          </p:cNvPr>
          <p:cNvSpPr/>
          <p:nvPr/>
        </p:nvSpPr>
        <p:spPr>
          <a:xfrm>
            <a:off x="20593139" y="2901296"/>
            <a:ext cx="613718" cy="97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ontserrat" pitchFamily="2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4417BD-3906-474B-B6F5-96D2B2A058DA}"/>
              </a:ext>
            </a:extLst>
          </p:cNvPr>
          <p:cNvSpPr/>
          <p:nvPr/>
        </p:nvSpPr>
        <p:spPr>
          <a:xfrm>
            <a:off x="22740855" y="3208698"/>
            <a:ext cx="618979" cy="67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latin typeface="Montserrat" pitchFamily="2" charset="77"/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6388BDF-5332-5E48-B80B-863A1159FD61}"/>
              </a:ext>
            </a:extLst>
          </p:cNvPr>
          <p:cNvGrpSpPr/>
          <p:nvPr/>
        </p:nvGrpSpPr>
        <p:grpSpPr>
          <a:xfrm>
            <a:off x="10216060" y="5494762"/>
            <a:ext cx="1632857" cy="1959324"/>
            <a:chOff x="2264336" y="5635772"/>
            <a:chExt cx="1632857" cy="1959324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352FB887-647F-C941-AA4A-ECCB6D47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7832" y="5635772"/>
              <a:ext cx="937612" cy="995606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E9EB812-3AE4-744F-ADBD-E85F35D939F0}"/>
                </a:ext>
              </a:extLst>
            </p:cNvPr>
            <p:cNvSpPr txBox="1"/>
            <p:nvPr/>
          </p:nvSpPr>
          <p:spPr>
            <a:xfrm>
              <a:off x="2264336" y="6825655"/>
              <a:ext cx="16328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>
                  <a:solidFill>
                    <a:srgbClr val="3C3A52"/>
                  </a:solidFill>
                  <a:latin typeface="Montserrat" pitchFamily="2" charset="77"/>
                </a:rPr>
                <a:t>CSS 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F4B8179B-240E-114E-BC71-5BDCE79B3D37}"/>
              </a:ext>
            </a:extLst>
          </p:cNvPr>
          <p:cNvGrpSpPr/>
          <p:nvPr/>
        </p:nvGrpSpPr>
        <p:grpSpPr>
          <a:xfrm>
            <a:off x="7421987" y="5678527"/>
            <a:ext cx="2245038" cy="1799185"/>
            <a:chOff x="94985" y="5565078"/>
            <a:chExt cx="2245038" cy="1799185"/>
          </a:xfrm>
        </p:grpSpPr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1138F219-39A2-5244-8BCB-88B9937D1EBC}"/>
                </a:ext>
              </a:extLst>
            </p:cNvPr>
            <p:cNvSpPr txBox="1"/>
            <p:nvPr/>
          </p:nvSpPr>
          <p:spPr>
            <a:xfrm>
              <a:off x="94985" y="6594822"/>
              <a:ext cx="22450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>
                  <a:solidFill>
                    <a:srgbClr val="3C3A52"/>
                  </a:solidFill>
                  <a:latin typeface="Montserrat" pitchFamily="2" charset="77"/>
                </a:rPr>
                <a:t>HTML </a:t>
              </a:r>
            </a:p>
          </p:txBody>
        </p: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C5084E4E-3E93-1946-8D5A-09980836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855" y="5565078"/>
              <a:ext cx="907680" cy="914769"/>
            </a:xfrm>
            <a:prstGeom prst="rect">
              <a:avLst/>
            </a:prstGeom>
          </p:spPr>
        </p:pic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7275DBA3-7B79-B840-92DC-78A837B88A31}"/>
              </a:ext>
            </a:extLst>
          </p:cNvPr>
          <p:cNvGrpSpPr/>
          <p:nvPr/>
        </p:nvGrpSpPr>
        <p:grpSpPr>
          <a:xfrm>
            <a:off x="7416677" y="8153308"/>
            <a:ext cx="3362756" cy="1630620"/>
            <a:chOff x="-476666" y="7351205"/>
            <a:chExt cx="3362756" cy="1630620"/>
          </a:xfrm>
        </p:grpSpPr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9E9CF2BF-83A0-014D-85AD-4E680EDB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090" y="7351205"/>
              <a:ext cx="1090011" cy="990919"/>
            </a:xfrm>
            <a:prstGeom prst="rect">
              <a:avLst/>
            </a:prstGeom>
          </p:spPr>
        </p:pic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EF702E92-F643-E44C-9065-F47739138F95}"/>
                </a:ext>
              </a:extLst>
            </p:cNvPr>
            <p:cNvSpPr txBox="1"/>
            <p:nvPr/>
          </p:nvSpPr>
          <p:spPr>
            <a:xfrm>
              <a:off x="-476666" y="8212384"/>
              <a:ext cx="33627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err="1">
                  <a:solidFill>
                    <a:srgbClr val="3C3A52"/>
                  </a:solidFill>
                  <a:latin typeface="Montserrat" pitchFamily="2" charset="77"/>
                </a:rPr>
                <a:t>Bootstrap</a:t>
              </a:r>
              <a:endParaRPr lang="fr-FR" sz="4400" dirty="0">
                <a:solidFill>
                  <a:srgbClr val="3C3A52"/>
                </a:solidFill>
                <a:latin typeface="Montserrat" pitchFamily="2" charset="77"/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8160E937-BD62-CB4D-804B-BD0CE3DA8DCE}"/>
              </a:ext>
            </a:extLst>
          </p:cNvPr>
          <p:cNvGrpSpPr/>
          <p:nvPr/>
        </p:nvGrpSpPr>
        <p:grpSpPr>
          <a:xfrm>
            <a:off x="11809255" y="8153308"/>
            <a:ext cx="2397887" cy="1643255"/>
            <a:chOff x="4709235" y="7903720"/>
            <a:chExt cx="2397887" cy="1643255"/>
          </a:xfrm>
        </p:grpSpPr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47FD0451-2C31-524A-A727-836F6DB1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92736" y="7903720"/>
              <a:ext cx="809759" cy="921664"/>
            </a:xfrm>
            <a:prstGeom prst="rect">
              <a:avLst/>
            </a:prstGeom>
          </p:spPr>
        </p:pic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F8B6F8FD-06B6-5C4F-B617-111D2709F92B}"/>
                </a:ext>
              </a:extLst>
            </p:cNvPr>
            <p:cNvSpPr txBox="1"/>
            <p:nvPr/>
          </p:nvSpPr>
          <p:spPr>
            <a:xfrm>
              <a:off x="4709235" y="8777534"/>
              <a:ext cx="23978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err="1">
                  <a:solidFill>
                    <a:srgbClr val="3C3A52"/>
                  </a:solidFill>
                  <a:latin typeface="Montserrat" pitchFamily="2" charset="77"/>
                </a:rPr>
                <a:t>Figma</a:t>
              </a:r>
              <a:endParaRPr lang="fr-FR" sz="4400" dirty="0">
                <a:solidFill>
                  <a:srgbClr val="3C3A52"/>
                </a:solidFill>
                <a:latin typeface="Montserrat" pitchFamily="2" charset="77"/>
              </a:endParaRP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4D2E50D6-5802-ED4E-BB94-F7991E8D9DD4}"/>
              </a:ext>
            </a:extLst>
          </p:cNvPr>
          <p:cNvGrpSpPr/>
          <p:nvPr/>
        </p:nvGrpSpPr>
        <p:grpSpPr>
          <a:xfrm>
            <a:off x="12215081" y="5653107"/>
            <a:ext cx="3662622" cy="1562480"/>
            <a:chOff x="3855664" y="5855057"/>
            <a:chExt cx="2437468" cy="1562480"/>
          </a:xfrm>
        </p:grpSpPr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44845B97-B72E-3145-88AC-8D54995B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56860" y="5855057"/>
              <a:ext cx="877580" cy="925013"/>
            </a:xfrm>
            <a:prstGeom prst="rect">
              <a:avLst/>
            </a:prstGeom>
          </p:spPr>
        </p:pic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9D231D5D-6A05-6049-96DB-6F27C7F59D4A}"/>
                </a:ext>
              </a:extLst>
            </p:cNvPr>
            <p:cNvSpPr txBox="1"/>
            <p:nvPr/>
          </p:nvSpPr>
          <p:spPr>
            <a:xfrm>
              <a:off x="3855664" y="6648096"/>
              <a:ext cx="24374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kern="0" dirty="0" err="1">
                  <a:solidFill>
                    <a:srgbClr val="3C3A52"/>
                  </a:solidFill>
                  <a:latin typeface="Montserrat" pitchFamily="2" charset="77"/>
                </a:rPr>
                <a:t>Javascript</a:t>
              </a:r>
              <a:endParaRPr lang="fr-FR" sz="4400" kern="0" dirty="0">
                <a:solidFill>
                  <a:srgbClr val="3C3A52"/>
                </a:solidFill>
                <a:latin typeface="Montserrat" pitchFamily="2" charset="77"/>
              </a:endParaRPr>
            </a:p>
          </p:txBody>
        </p: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id="{C5107950-2784-DA48-8591-716812A70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CFFFC"/>
              </a:clrFrom>
              <a:clrTo>
                <a:srgbClr val="FCFFFC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946217" y="-858499"/>
            <a:ext cx="2802736" cy="3706845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6C04B93F-0AC5-CC40-AB40-C10392208CB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7164"/>
          <a:stretch/>
        </p:blipFill>
        <p:spPr>
          <a:xfrm rot="20716453">
            <a:off x="10340760" y="2597605"/>
            <a:ext cx="1584318" cy="1693474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55FA44BC-AF71-D24A-B6FB-1A07AFA72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695" y="4584788"/>
            <a:ext cx="4979859" cy="33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60979F-D01E-DE44-8CE4-D8670D81CFC6}"/>
              </a:ext>
            </a:extLst>
          </p:cNvPr>
          <p:cNvSpPr/>
          <p:nvPr/>
        </p:nvSpPr>
        <p:spPr>
          <a:xfrm>
            <a:off x="11643912" y="6780713"/>
            <a:ext cx="1123821" cy="1238378"/>
          </a:xfrm>
          <a:prstGeom prst="rect">
            <a:avLst/>
          </a:prstGeom>
          <a:solidFill>
            <a:srgbClr val="D1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8FF882-87E1-2944-81A5-EDD2480C745A}"/>
              </a:ext>
            </a:extLst>
          </p:cNvPr>
          <p:cNvSpPr/>
          <p:nvPr/>
        </p:nvSpPr>
        <p:spPr>
          <a:xfrm>
            <a:off x="10257624" y="6780713"/>
            <a:ext cx="1138509" cy="1238378"/>
          </a:xfrm>
          <a:prstGeom prst="rect">
            <a:avLst/>
          </a:prstGeom>
          <a:solidFill>
            <a:srgbClr val="D1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81EC1C-C261-E742-865B-3B8155619C38}"/>
              </a:ext>
            </a:extLst>
          </p:cNvPr>
          <p:cNvSpPr/>
          <p:nvPr/>
        </p:nvSpPr>
        <p:spPr>
          <a:xfrm>
            <a:off x="10316891" y="5230153"/>
            <a:ext cx="2450842" cy="1238379"/>
          </a:xfrm>
          <a:prstGeom prst="rect">
            <a:avLst/>
          </a:prstGeom>
          <a:solidFill>
            <a:srgbClr val="D1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0697E-7EE0-3143-B17B-5012C66334CC}"/>
              </a:ext>
            </a:extLst>
          </p:cNvPr>
          <p:cNvSpPr/>
          <p:nvPr/>
        </p:nvSpPr>
        <p:spPr>
          <a:xfrm>
            <a:off x="10198357" y="3198081"/>
            <a:ext cx="2569376" cy="730452"/>
          </a:xfrm>
          <a:prstGeom prst="rect">
            <a:avLst/>
          </a:prstGeom>
          <a:solidFill>
            <a:srgbClr val="D1E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Paint Palette Vector SVG Icon - SVG Repo">
            <a:extLst>
              <a:ext uri="{FF2B5EF4-FFF2-40B4-BE49-F238E27FC236}">
                <a16:creationId xmlns:a16="http://schemas.microsoft.com/office/drawing/2014/main" id="{B5C725DD-9B68-E143-BA8A-94E69D76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1056">
            <a:off x="5578671" y="52701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23E15F4-DAEC-5940-B6AB-8EC01C797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17039" r="12502" b="7164"/>
          <a:stretch/>
        </p:blipFill>
        <p:spPr>
          <a:xfrm>
            <a:off x="9580481" y="2515404"/>
            <a:ext cx="3737594" cy="60383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BB2FE7-5524-F644-A9AA-9FF563300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122" y="2085881"/>
            <a:ext cx="3737593" cy="29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E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>
            <a:extLst>
              <a:ext uri="{FF2B5EF4-FFF2-40B4-BE49-F238E27FC236}">
                <a16:creationId xmlns:a16="http://schemas.microsoft.com/office/drawing/2014/main" id="{27811083-D19E-B141-8139-8039BA51EB21}"/>
              </a:ext>
            </a:extLst>
          </p:cNvPr>
          <p:cNvGrpSpPr/>
          <p:nvPr/>
        </p:nvGrpSpPr>
        <p:grpSpPr>
          <a:xfrm>
            <a:off x="12117732" y="5768488"/>
            <a:ext cx="3998780" cy="1525346"/>
            <a:chOff x="12489327" y="8445156"/>
            <a:chExt cx="3998780" cy="1525346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BCFD3E3-EDB3-6C4E-8F88-D6EF5324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7680" y="8445156"/>
              <a:ext cx="767690" cy="792000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25D5643-5866-9B48-9250-2EA333EA1273}"/>
                </a:ext>
              </a:extLst>
            </p:cNvPr>
            <p:cNvSpPr txBox="1"/>
            <p:nvPr/>
          </p:nvSpPr>
          <p:spPr>
            <a:xfrm>
              <a:off x="12489327" y="9201061"/>
              <a:ext cx="39987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PostgreSQL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A7FFBBB-F61D-E34C-BEA7-0CA8F3679123}"/>
              </a:ext>
            </a:extLst>
          </p:cNvPr>
          <p:cNvGrpSpPr/>
          <p:nvPr/>
        </p:nvGrpSpPr>
        <p:grpSpPr>
          <a:xfrm>
            <a:off x="12485339" y="7798842"/>
            <a:ext cx="2516217" cy="1628718"/>
            <a:chOff x="11491463" y="8274267"/>
            <a:chExt cx="2516217" cy="1628718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DB9B48BD-73EE-B140-B5F5-7108C07C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7828" y="8274267"/>
              <a:ext cx="701491" cy="792000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46316E2-B981-FD40-AEC0-0219ED1A2DC1}"/>
                </a:ext>
              </a:extLst>
            </p:cNvPr>
            <p:cNvSpPr txBox="1"/>
            <p:nvPr/>
          </p:nvSpPr>
          <p:spPr>
            <a:xfrm>
              <a:off x="11491463" y="9133544"/>
              <a:ext cx="25162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Heroku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rgbClr val="3C3A52"/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B18CF200-9F39-3C4E-AE1B-B8BF766CD0AD}"/>
              </a:ext>
            </a:extLst>
          </p:cNvPr>
          <p:cNvGrpSpPr/>
          <p:nvPr/>
        </p:nvGrpSpPr>
        <p:grpSpPr>
          <a:xfrm>
            <a:off x="6661947" y="7658657"/>
            <a:ext cx="2172978" cy="1772974"/>
            <a:chOff x="13316767" y="6275096"/>
            <a:chExt cx="2172978" cy="1772974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9C346963-1774-C148-A610-A88619B8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18872" y="6275096"/>
              <a:ext cx="821612" cy="792000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0967374-E9EE-7C40-A9EB-7E0826BFD950}"/>
                </a:ext>
              </a:extLst>
            </p:cNvPr>
            <p:cNvSpPr txBox="1"/>
            <p:nvPr/>
          </p:nvSpPr>
          <p:spPr>
            <a:xfrm>
              <a:off x="13316767" y="7278629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Git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A7D780AD-A290-C140-9A5D-61BE792C1C90}"/>
              </a:ext>
            </a:extLst>
          </p:cNvPr>
          <p:cNvGrpSpPr/>
          <p:nvPr/>
        </p:nvGrpSpPr>
        <p:grpSpPr>
          <a:xfrm>
            <a:off x="13239026" y="1377320"/>
            <a:ext cx="2172978" cy="1516644"/>
            <a:chOff x="9433844" y="6617728"/>
            <a:chExt cx="2172978" cy="1516644"/>
          </a:xfrm>
        </p:grpSpPr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7091EF2E-0E38-8340-99F7-FB6BE00E8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81844" y="6617728"/>
              <a:ext cx="884576" cy="792000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1EB7F6A-13E5-2249-98A6-2E9F4FAA9BBC}"/>
                </a:ext>
              </a:extLst>
            </p:cNvPr>
            <p:cNvSpPr txBox="1"/>
            <p:nvPr/>
          </p:nvSpPr>
          <p:spPr>
            <a:xfrm>
              <a:off x="9433844" y="7364931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Flask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rgbClr val="3C3A52"/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C2172E9-2791-0242-B844-8D72892E3F78}"/>
              </a:ext>
            </a:extLst>
          </p:cNvPr>
          <p:cNvGrpSpPr/>
          <p:nvPr/>
        </p:nvGrpSpPr>
        <p:grpSpPr>
          <a:xfrm>
            <a:off x="6181678" y="5645375"/>
            <a:ext cx="2172978" cy="1562648"/>
            <a:chOff x="7290432" y="6426726"/>
            <a:chExt cx="2172978" cy="1562648"/>
          </a:xfrm>
        </p:grpSpPr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4653C255-A6D0-FC4B-B74F-D10A4EE03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9B1"/>
                </a:clrFrom>
                <a:clrTo>
                  <a:srgbClr val="FFF9B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01408" y="6426726"/>
              <a:ext cx="927762" cy="792000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CEFC61F-991C-1343-AF82-97C80432468F}"/>
                </a:ext>
              </a:extLst>
            </p:cNvPr>
            <p:cNvSpPr txBox="1"/>
            <p:nvPr/>
          </p:nvSpPr>
          <p:spPr>
            <a:xfrm>
              <a:off x="7290432" y="7219933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APIs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061A6C9-7ED6-0344-A9B7-A337FB48E324}"/>
              </a:ext>
            </a:extLst>
          </p:cNvPr>
          <p:cNvGrpSpPr/>
          <p:nvPr/>
        </p:nvGrpSpPr>
        <p:grpSpPr>
          <a:xfrm>
            <a:off x="9702799" y="5692474"/>
            <a:ext cx="2172977" cy="2078740"/>
            <a:chOff x="8356241" y="8022869"/>
            <a:chExt cx="2172977" cy="207874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514CE7C-8C92-9649-82F1-C8C17C8A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0572" y="8022869"/>
              <a:ext cx="1172710" cy="1116336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A005EBB-DCF4-F04F-8679-C3BD7A060ED1}"/>
                </a:ext>
              </a:extLst>
            </p:cNvPr>
            <p:cNvSpPr txBox="1"/>
            <p:nvPr/>
          </p:nvSpPr>
          <p:spPr>
            <a:xfrm>
              <a:off x="8356241" y="9332168"/>
              <a:ext cx="21729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 err="1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Stripe</a:t>
              </a:r>
              <a:endParaRPr kumimoji="0" lang="fr-FR" sz="4400" u="none" strike="noStrike" kern="1200" cap="none" spc="0" normalizeH="0" baseline="0" noProof="0" dirty="0">
                <a:ln>
                  <a:noFill/>
                </a:ln>
                <a:solidFill>
                  <a:srgbClr val="3C3A52"/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1DFC631-54E1-4A44-AC80-433810E47B2F}"/>
              </a:ext>
            </a:extLst>
          </p:cNvPr>
          <p:cNvGrpSpPr/>
          <p:nvPr/>
        </p:nvGrpSpPr>
        <p:grpSpPr>
          <a:xfrm>
            <a:off x="8152280" y="3692103"/>
            <a:ext cx="2172978" cy="2072567"/>
            <a:chOff x="13119127" y="4172766"/>
            <a:chExt cx="2172978" cy="2072567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21C783CC-BE4E-564D-8C48-1DCD7E60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82409" y="4172766"/>
              <a:ext cx="1201769" cy="1110550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D0429B30-E2C7-BF40-94B7-79475B48EF72}"/>
                </a:ext>
              </a:extLst>
            </p:cNvPr>
            <p:cNvSpPr txBox="1"/>
            <p:nvPr/>
          </p:nvSpPr>
          <p:spPr>
            <a:xfrm>
              <a:off x="13119127" y="5475892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Ruby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4979AE7E-6BA7-4A47-880C-99E159BE8D6E}"/>
              </a:ext>
            </a:extLst>
          </p:cNvPr>
          <p:cNvGrpSpPr/>
          <p:nvPr/>
        </p:nvGrpSpPr>
        <p:grpSpPr>
          <a:xfrm>
            <a:off x="6681725" y="1297150"/>
            <a:ext cx="2455737" cy="2185254"/>
            <a:chOff x="7898942" y="4669784"/>
            <a:chExt cx="2455737" cy="2185254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A287B41E-7AF7-CE41-916E-111F457E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9768" y="4669784"/>
              <a:ext cx="1172710" cy="1172710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5621758B-D6E1-E847-A104-8206D70480CE}"/>
                </a:ext>
              </a:extLst>
            </p:cNvPr>
            <p:cNvSpPr txBox="1"/>
            <p:nvPr/>
          </p:nvSpPr>
          <p:spPr>
            <a:xfrm>
              <a:off x="7898942" y="6085597"/>
              <a:ext cx="24557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Python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D05203DF-BBED-7841-8176-D7FBFA3FC68A}"/>
              </a:ext>
            </a:extLst>
          </p:cNvPr>
          <p:cNvGrpSpPr/>
          <p:nvPr/>
        </p:nvGrpSpPr>
        <p:grpSpPr>
          <a:xfrm>
            <a:off x="11861620" y="3641167"/>
            <a:ext cx="2172978" cy="1864903"/>
            <a:chOff x="10933293" y="4400692"/>
            <a:chExt cx="2172978" cy="1864903"/>
          </a:xfrm>
        </p:grpSpPr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685AA862-8A2B-0444-89E8-86663DA25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99294" y="4400692"/>
              <a:ext cx="742500" cy="792000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FD44756-564B-504A-92AC-1E28B8BEE125}"/>
                </a:ext>
              </a:extLst>
            </p:cNvPr>
            <p:cNvSpPr txBox="1"/>
            <p:nvPr/>
          </p:nvSpPr>
          <p:spPr>
            <a:xfrm>
              <a:off x="10933293" y="5496154"/>
              <a:ext cx="2172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Rails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865651F-C5CE-B240-9449-102AD5A5B8B9}"/>
              </a:ext>
            </a:extLst>
          </p:cNvPr>
          <p:cNvGrpSpPr/>
          <p:nvPr/>
        </p:nvGrpSpPr>
        <p:grpSpPr>
          <a:xfrm>
            <a:off x="9639640" y="1282087"/>
            <a:ext cx="2796100" cy="2024568"/>
            <a:chOff x="8494484" y="4427861"/>
            <a:chExt cx="2796100" cy="2024568"/>
          </a:xfrm>
        </p:grpSpPr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52BF7D82-CE51-9649-A011-AD02C2A5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26356" y="4427861"/>
              <a:ext cx="688292" cy="792000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86211D52-73FF-E344-83DF-F345B0C2DCE2}"/>
                </a:ext>
              </a:extLst>
            </p:cNvPr>
            <p:cNvSpPr txBox="1"/>
            <p:nvPr/>
          </p:nvSpPr>
          <p:spPr>
            <a:xfrm>
              <a:off x="8494484" y="5682988"/>
              <a:ext cx="27961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Django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99453284-67FE-444F-812D-C5871CF72502}"/>
              </a:ext>
            </a:extLst>
          </p:cNvPr>
          <p:cNvGrpSpPr/>
          <p:nvPr/>
        </p:nvGrpSpPr>
        <p:grpSpPr>
          <a:xfrm>
            <a:off x="8642700" y="8261046"/>
            <a:ext cx="3031795" cy="1687321"/>
            <a:chOff x="5950466" y="8672516"/>
            <a:chExt cx="3031795" cy="1687321"/>
          </a:xfrm>
        </p:grpSpPr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C1B1D820-2BC7-364D-834F-CF777832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30796" y="8672516"/>
              <a:ext cx="792000" cy="792000"/>
            </a:xfrm>
            <a:prstGeom prst="rect">
              <a:avLst/>
            </a:prstGeom>
          </p:spPr>
        </p:pic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8056B375-015C-C545-B005-9FB925D14DEF}"/>
                </a:ext>
              </a:extLst>
            </p:cNvPr>
            <p:cNvSpPr txBox="1"/>
            <p:nvPr/>
          </p:nvSpPr>
          <p:spPr>
            <a:xfrm>
              <a:off x="5950466" y="9590396"/>
              <a:ext cx="30317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400" u="none" strike="noStrike" kern="1200" cap="none" spc="0" normalizeH="0" baseline="0" noProof="0" dirty="0">
                  <a:ln>
                    <a:noFill/>
                  </a:ln>
                  <a:solidFill>
                    <a:srgbClr val="3C3A52"/>
                  </a:solidFill>
                  <a:effectLst/>
                  <a:uLnTx/>
                  <a:uFillTx/>
                  <a:latin typeface="Montserrat" pitchFamily="2" charset="77"/>
                </a:rPr>
                <a:t>GitHub</a:t>
              </a:r>
            </a:p>
          </p:txBody>
        </p:sp>
      </p:grpSp>
      <p:pic>
        <p:nvPicPr>
          <p:cNvPr id="40" name="Picture 4" descr="Photos gratuites de afficher, alphabets, blanc">
            <a:extLst>
              <a:ext uri="{FF2B5EF4-FFF2-40B4-BE49-F238E27FC236}">
                <a16:creationId xmlns:a16="http://schemas.microsoft.com/office/drawing/2014/main" id="{CFF6FAA0-1441-264A-B8D6-C3E1B37D7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2" y="4847720"/>
            <a:ext cx="5209607" cy="39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863439-569B-0342-B731-C8F59FEBE97A}"/>
              </a:ext>
            </a:extLst>
          </p:cNvPr>
          <p:cNvSpPr/>
          <p:nvPr/>
        </p:nvSpPr>
        <p:spPr>
          <a:xfrm>
            <a:off x="0" y="2548298"/>
            <a:ext cx="6106169" cy="2139977"/>
          </a:xfrm>
          <a:prstGeom prst="rect">
            <a:avLst/>
          </a:prstGeom>
          <a:noFill/>
        </p:spPr>
        <p:txBody>
          <a:bodyPr wrap="square" lIns="180000" rIns="180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5400" kern="0" dirty="0">
                <a:solidFill>
                  <a:srgbClr val="293847"/>
                </a:solidFill>
                <a:latin typeface="Montserrat" pitchFamily="2" charset="77"/>
              </a:rPr>
              <a:t>Outils Back-end</a:t>
            </a:r>
            <a:endParaRPr lang="fr-FR" altLang="fr-FR" sz="4400" kern="0" dirty="0">
              <a:solidFill>
                <a:srgbClr val="293847"/>
              </a:solidFill>
              <a:latin typeface="Montserrat" pitchFamily="2" charset="7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4400" kern="0" dirty="0">
                <a:solidFill>
                  <a:srgbClr val="293847"/>
                </a:solidFill>
                <a:latin typeface="Montserrat" pitchFamily="2" charset="77"/>
              </a:rPr>
              <a:t>(programmation)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7B5CDAC9-6425-9940-A5D8-74F6AE5ABE43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6000"/>
            <a:biLevel thresh="5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 trans="61000" numberOfShades="1"/>
                    </a14:imgEffect>
                    <a14:imgEffect>
                      <a14:colorTemperature colorTemp="3581"/>
                    </a14:imgEffect>
                    <a14:imgEffect>
                      <a14:saturation sat="18000"/>
                    </a14:imgEffect>
                    <a14:imgEffect>
                      <a14:brightnessContrast brigh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386" y="423187"/>
            <a:ext cx="2271909" cy="17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0C1B3A-2EEE-F94D-9116-88D26116A522}"/>
              </a:ext>
            </a:extLst>
          </p:cNvPr>
          <p:cNvGrpSpPr>
            <a:grpSpLocks noChangeAspect="1"/>
          </p:cNvGrpSpPr>
          <p:nvPr/>
        </p:nvGrpSpPr>
        <p:grpSpPr>
          <a:xfrm>
            <a:off x="9078686" y="2188030"/>
            <a:ext cx="1044000" cy="1044000"/>
            <a:chOff x="9078686" y="2188030"/>
            <a:chExt cx="2520000" cy="2520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614A32A2-5425-8A4E-B496-CFBCA66F33CD}"/>
                </a:ext>
              </a:extLst>
            </p:cNvPr>
            <p:cNvSpPr/>
            <p:nvPr/>
          </p:nvSpPr>
          <p:spPr>
            <a:xfrm>
              <a:off x="9078686" y="2188030"/>
              <a:ext cx="2520000" cy="2520000"/>
            </a:xfrm>
            <a:prstGeom prst="ellipse">
              <a:avLst/>
            </a:prstGeom>
            <a:solidFill>
              <a:srgbClr val="626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EA60E35-3965-C044-96DE-30B20E0BE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76000"/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 trans="61000" numberOfShades="1"/>
                      </a14:imgEffect>
                      <a14:imgEffect>
                        <a14:colorTemperature colorTemp="3581"/>
                      </a14:imgEffect>
                      <a14:imgEffect>
                        <a14:saturation sat="18000"/>
                      </a14:imgEffect>
                      <a14:imgEffect>
                        <a14:brightnessContrast bright="8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37837" y="2514980"/>
              <a:ext cx="2271909" cy="1758517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8F41E6A-655C-374E-BD3B-B5BE05DB50E8}"/>
              </a:ext>
            </a:extLst>
          </p:cNvPr>
          <p:cNvGrpSpPr/>
          <p:nvPr/>
        </p:nvGrpSpPr>
        <p:grpSpPr>
          <a:xfrm>
            <a:off x="8556171" y="5399881"/>
            <a:ext cx="3739315" cy="2514600"/>
            <a:chOff x="8556171" y="5399881"/>
            <a:chExt cx="3739315" cy="251460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0680C0D-9B55-1F4F-A208-298F221692E3}"/>
                </a:ext>
              </a:extLst>
            </p:cNvPr>
            <p:cNvGrpSpPr/>
            <p:nvPr/>
          </p:nvGrpSpPr>
          <p:grpSpPr>
            <a:xfrm>
              <a:off x="9078686" y="5399881"/>
              <a:ext cx="2620781" cy="2514600"/>
              <a:chOff x="9078686" y="5399881"/>
              <a:chExt cx="2620781" cy="2514600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13917F8E-719E-3B42-9C18-62B3062F8352}"/>
                  </a:ext>
                </a:extLst>
              </p:cNvPr>
              <p:cNvSpPr/>
              <p:nvPr/>
            </p:nvSpPr>
            <p:spPr>
              <a:xfrm>
                <a:off x="9078686" y="5399881"/>
                <a:ext cx="2620781" cy="2514600"/>
              </a:xfrm>
              <a:prstGeom prst="ellipse">
                <a:avLst/>
              </a:prstGeom>
              <a:solidFill>
                <a:srgbClr val="626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C6BCCB3A-D7E9-5744-9BA8-B6C4F99A6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 rot="845006" flipH="1">
                <a:off x="9085742" y="6054059"/>
                <a:ext cx="1647481" cy="1472748"/>
              </a:xfrm>
              <a:prstGeom prst="rect">
                <a:avLst/>
              </a:prstGeom>
            </p:spPr>
          </p:pic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8162B8B-7635-1E43-9251-BA3BD0E6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CFFFC"/>
                </a:clrFrom>
                <a:clrTo>
                  <a:srgbClr val="FCFFFC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266249" flipH="1">
              <a:off x="10057659" y="5142574"/>
              <a:ext cx="1831203" cy="264445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B2EDE01-4482-3245-8E4A-8ED35E1F413B}"/>
                </a:ext>
              </a:extLst>
            </p:cNvPr>
            <p:cNvSpPr txBox="1"/>
            <p:nvPr/>
          </p:nvSpPr>
          <p:spPr>
            <a:xfrm>
              <a:off x="8556171" y="54210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8081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BBCE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15502</TotalTime>
  <Words>212</Words>
  <Application>Microsoft Macintosh PowerPoint</Application>
  <PresentationFormat>Personnalisé</PresentationFormat>
  <Paragraphs>79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Montserrat Light</vt:lpstr>
      <vt:lpstr>Montserrat SemiBold</vt:lpstr>
      <vt:lpstr>Sorts Mill Goudy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146</cp:revision>
  <dcterms:created xsi:type="dcterms:W3CDTF">2020-12-07T13:42:54Z</dcterms:created>
  <dcterms:modified xsi:type="dcterms:W3CDTF">2020-12-26T13:10:55Z</dcterms:modified>
</cp:coreProperties>
</file>